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6" autoAdjust="0"/>
    <p:restoredTop sz="94524" autoAdjust="0"/>
  </p:normalViewPr>
  <p:slideViewPr>
    <p:cSldViewPr>
      <p:cViewPr varScale="1">
        <p:scale>
          <a:sx n="41" d="100"/>
          <a:sy n="41" d="100"/>
        </p:scale>
        <p:origin x="-130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shablon-blagodarnosti-detskiy-sad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142985"/>
            <a:ext cx="7529538" cy="2500329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FF0000"/>
                </a:solidFill>
                <a:latin typeface="Bookman Old Style" pitchFamily="18" charset="0"/>
              </a:rPr>
              <a:t>“Успішна</a:t>
            </a:r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  <a:latin typeface="Bookman Old Style" pitchFamily="18" charset="0"/>
              </a:rPr>
              <a:t>соціаізація</a:t>
            </a:r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 дітей дошкільного віку як складова іміджу ДНЗ”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  <a:latin typeface="Bookman Old Style" pitchFamily="18" charset="0"/>
              </a:rPr>
              <a:t>на </a:t>
            </a:r>
            <a:r>
              <a:rPr lang="en-US" b="1" i="1" dirty="0" smtClean="0">
                <a:solidFill>
                  <a:srgbClr val="002060"/>
                </a:solidFill>
                <a:latin typeface="Bookman Old Style" pitchFamily="18" charset="0"/>
              </a:rPr>
              <a:t>II</a:t>
            </a:r>
            <a:r>
              <a:rPr lang="uk-UA" b="1" i="1" dirty="0" smtClean="0">
                <a:solidFill>
                  <a:srgbClr val="002060"/>
                </a:solidFill>
                <a:latin typeface="Bookman Old Style" pitchFamily="18" charset="0"/>
              </a:rPr>
              <a:t> “ організаційно – </a:t>
            </a:r>
            <a:r>
              <a:rPr lang="uk-UA" b="1" i="1" dirty="0" err="1" smtClean="0">
                <a:solidFill>
                  <a:srgbClr val="002060"/>
                </a:solidFill>
                <a:latin typeface="Bookman Old Style" pitchFamily="18" charset="0"/>
              </a:rPr>
              <a:t>моделювальному”</a:t>
            </a:r>
            <a:r>
              <a:rPr lang="uk-UA" b="1" i="1" dirty="0" smtClean="0">
                <a:solidFill>
                  <a:srgbClr val="002060"/>
                </a:solidFill>
                <a:latin typeface="Bookman Old Style" pitchFamily="18" charset="0"/>
              </a:rPr>
              <a:t> етапі</a:t>
            </a:r>
            <a:endParaRPr lang="ru-RU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Raduga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Bookman Old Style" pitchFamily="18" charset="0"/>
              </a:rPr>
              <a:t>Дошкільний навчальний заклад №7 </a:t>
            </a:r>
            <a:r>
              <a:rPr lang="uk-UA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“Івушка”</a:t>
            </a:r>
            <a:r>
              <a:rPr lang="uk-UA" sz="24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br>
              <a:rPr lang="uk-UA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uk-UA" sz="2400" b="1" dirty="0" smtClean="0">
                <a:solidFill>
                  <a:srgbClr val="C00000"/>
                </a:solidFill>
                <a:latin typeface="Bookman Old Style" pitchFamily="18" charset="0"/>
              </a:rPr>
              <a:t>в статусі опорного дошкільного закладу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uk-UA" sz="2400" b="1" i="1" dirty="0" smtClean="0">
                <a:solidFill>
                  <a:srgbClr val="00B050"/>
                </a:solidFill>
                <a:latin typeface="Bookman Old Style" pitchFamily="18" charset="0"/>
              </a:rPr>
              <a:t>Обласний науково – методичний проект </a:t>
            </a:r>
            <a:r>
              <a:rPr lang="uk-UA" b="1" dirty="0" smtClean="0">
                <a:solidFill>
                  <a:srgbClr val="00B050"/>
                </a:solidFill>
                <a:latin typeface="Bookman Old Style" pitchFamily="18" charset="0"/>
              </a:rPr>
              <a:t>“ </a:t>
            </a:r>
          </a:p>
          <a:p>
            <a:pPr algn="ctr"/>
            <a:endParaRPr lang="uk-UA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endParaRPr lang="uk-UA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Bookman Old Style" pitchFamily="18" charset="0"/>
              </a:rPr>
              <a:t>Освітні стратегії соціалізації особистості  громадянського </a:t>
            </a:r>
            <a:r>
              <a:rPr lang="uk-UA" b="1" dirty="0" err="1" smtClean="0">
                <a:solidFill>
                  <a:srgbClr val="002060"/>
                </a:solidFill>
                <a:latin typeface="Bookman Old Style" pitchFamily="18" charset="0"/>
              </a:rPr>
              <a:t>суспільства”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257676" cy="4525963"/>
          </a:xfrm>
        </p:spPr>
        <p:txBody>
          <a:bodyPr>
            <a:normAutofit fontScale="92500" lnSpcReduction="10000"/>
          </a:bodyPr>
          <a:lstStyle/>
          <a:p>
            <a:r>
              <a:rPr lang="uk-UA" sz="2400" b="1" i="1" dirty="0" smtClean="0">
                <a:solidFill>
                  <a:srgbClr val="00B050"/>
                </a:solidFill>
                <a:latin typeface="Bookman Old Style" pitchFamily="18" charset="0"/>
              </a:rPr>
              <a:t>Районної науково – методичної проблеми</a:t>
            </a:r>
          </a:p>
          <a:p>
            <a:pPr algn="ctr"/>
            <a:r>
              <a:rPr lang="uk-UA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“Освітні</a:t>
            </a:r>
            <a:r>
              <a:rPr lang="uk-UA" sz="2400" b="1" dirty="0" smtClean="0">
                <a:solidFill>
                  <a:srgbClr val="002060"/>
                </a:solidFill>
                <a:latin typeface="Bookman Old Style" pitchFamily="18" charset="0"/>
              </a:rPr>
              <a:t> стратегії діяльності  педагогічних колективів дошкільних навчальних закладів зі збереження духовного, морального та фізичного </a:t>
            </a:r>
            <a:r>
              <a:rPr lang="uk-UA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здоровя</a:t>
            </a:r>
            <a:r>
              <a:rPr lang="uk-UA" sz="2400" b="1" dirty="0" smtClean="0">
                <a:solidFill>
                  <a:srgbClr val="002060"/>
                </a:solidFill>
                <a:latin typeface="Bookman Old Style" pitchFamily="18" charset="0"/>
              </a:rPr>
              <a:t> учасників педагогічного процесу як чинника соціалізації </a:t>
            </a:r>
            <a:r>
              <a:rPr lang="uk-UA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особистості”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RadugaSlideMin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 fontScale="90000"/>
          </a:bodyPr>
          <a:lstStyle/>
          <a:p>
            <a:r>
              <a:rPr lang="uk-UA" sz="22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uk-UA" sz="2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uk-UA" sz="22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uk-UA" sz="2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uk-UA" sz="22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uk-UA" sz="2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uk-UA" sz="22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uk-UA" sz="2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uk-UA" sz="22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uk-UA" sz="2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uk-UA" sz="2200" b="1" dirty="0" smtClean="0">
                <a:solidFill>
                  <a:srgbClr val="C00000"/>
                </a:solidFill>
                <a:latin typeface="Bookman Old Style" pitchFamily="18" charset="0"/>
              </a:rPr>
              <a:t>Базовий компонент дошкільної освіти</a:t>
            </a:r>
            <a:br>
              <a:rPr lang="uk-UA" sz="2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uk-UA" sz="2200" b="1" dirty="0" smtClean="0">
                <a:solidFill>
                  <a:srgbClr val="C00000"/>
                </a:solidFill>
                <a:latin typeface="Bookman Old Style" pitchFamily="18" charset="0"/>
              </a:rPr>
              <a:t>нова редакція</a:t>
            </a:r>
            <a:r>
              <a:rPr lang="uk-UA" sz="20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uk-UA" sz="20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uk-UA" sz="20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uk-UA" sz="20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uk-UA" sz="2700" b="1" dirty="0" smtClean="0">
                <a:solidFill>
                  <a:srgbClr val="00B050"/>
                </a:solidFill>
                <a:latin typeface="Bookman Old Style" pitchFamily="18" charset="0"/>
              </a:rPr>
              <a:t>        </a:t>
            </a:r>
            <a:r>
              <a:rPr lang="uk-UA" sz="2700" b="1" u="sng" dirty="0" smtClean="0">
                <a:solidFill>
                  <a:srgbClr val="00B050"/>
                </a:solidFill>
                <a:latin typeface="Bookman Old Style" pitchFamily="18" charset="0"/>
              </a:rPr>
              <a:t>Головним завданням </a:t>
            </a:r>
            <a:r>
              <a:rPr lang="uk-UA" sz="2700" b="1" dirty="0" smtClean="0">
                <a:solidFill>
                  <a:srgbClr val="002060"/>
                </a:solidFill>
                <a:latin typeface="Bookman Old Style" pitchFamily="18" charset="0"/>
              </a:rPr>
              <a:t>реалізації освітньої лінії  </a:t>
            </a:r>
            <a:r>
              <a:rPr lang="uk-UA" sz="2700" b="1" dirty="0" err="1" smtClean="0">
                <a:solidFill>
                  <a:srgbClr val="002060"/>
                </a:solidFill>
                <a:latin typeface="Bookman Old Style" pitchFamily="18" charset="0"/>
              </a:rPr>
              <a:t>“Дитина</a:t>
            </a:r>
            <a:r>
              <a:rPr lang="uk-UA" sz="2700" b="1" dirty="0" smtClean="0">
                <a:solidFill>
                  <a:srgbClr val="002060"/>
                </a:solidFill>
                <a:latin typeface="Bookman Old Style" pitchFamily="18" charset="0"/>
              </a:rPr>
              <a:t> в </a:t>
            </a:r>
            <a:r>
              <a:rPr lang="uk-UA" sz="2700" b="1" dirty="0" err="1" smtClean="0">
                <a:solidFill>
                  <a:srgbClr val="002060"/>
                </a:solidFill>
                <a:latin typeface="Bookman Old Style" pitchFamily="18" charset="0"/>
              </a:rPr>
              <a:t>соціумі”</a:t>
            </a:r>
            <a:r>
              <a:rPr lang="uk-UA" sz="2700" b="1" dirty="0" smtClean="0">
                <a:solidFill>
                  <a:srgbClr val="002060"/>
                </a:solidFill>
                <a:latin typeface="Bookman Old Style" pitchFamily="18" charset="0"/>
              </a:rPr>
              <a:t>  - розкрити дитині соціальний світ і допомогти їй здобути соціальний досвід, зрозуміти своє місце у соціумі як активного </a:t>
            </a:r>
            <a:r>
              <a:rPr lang="uk-UA" sz="2700" b="1" dirty="0" err="1" smtClean="0">
                <a:solidFill>
                  <a:srgbClr val="002060"/>
                </a:solidFill>
                <a:latin typeface="Bookman Old Style" pitchFamily="18" charset="0"/>
              </a:rPr>
              <a:t>участника</a:t>
            </a:r>
            <a:r>
              <a:rPr lang="uk-UA" sz="2700" b="1" dirty="0" smtClean="0">
                <a:solidFill>
                  <a:srgbClr val="002060"/>
                </a:solidFill>
                <a:latin typeface="Bookman Old Style" pitchFamily="18" charset="0"/>
              </a:rPr>
              <a:t>. </a:t>
            </a:r>
            <a:br>
              <a:rPr lang="uk-UA" sz="27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uk-UA" sz="27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uk-UA" sz="27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uk-UA" sz="2700" b="1" u="sng" dirty="0" smtClean="0">
                <a:solidFill>
                  <a:srgbClr val="00B050"/>
                </a:solidFill>
                <a:latin typeface="Bookman Old Style" pitchFamily="18" charset="0"/>
              </a:rPr>
              <a:t>   Результатом взаємодії </a:t>
            </a:r>
            <a:r>
              <a:rPr lang="uk-UA" sz="2700" b="1" dirty="0" smtClean="0">
                <a:solidFill>
                  <a:srgbClr val="00B050"/>
                </a:solidFill>
                <a:latin typeface="Bookman Old Style" pitchFamily="18" charset="0"/>
              </a:rPr>
              <a:t>дитини </a:t>
            </a:r>
            <a:r>
              <a:rPr lang="uk-UA" sz="2700" b="1" dirty="0" smtClean="0">
                <a:solidFill>
                  <a:srgbClr val="002060"/>
                </a:solidFill>
                <a:latin typeface="Bookman Old Style" pitchFamily="18" charset="0"/>
              </a:rPr>
              <a:t>з предметним та соціальним світом має стати набуття життєвого досвіду, сформоване відповідальне ставлення до життя, що є основою активної громадянської позиції.</a:t>
            </a:r>
            <a:br>
              <a:rPr lang="uk-UA" sz="27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uk-UA" sz="20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uk-UA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uk-UA" sz="54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uk-UA" sz="5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2051" name="Picture 3" descr="D:\перенос с робочего стола 15.03.2017\Картинка игра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60620">
            <a:off x="7408660" y="5037316"/>
            <a:ext cx="1142409" cy="1379481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Базовий компонент дошкільної освіти_ВМДЗ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64201">
            <a:off x="7613066" y="427654"/>
            <a:ext cx="1214909" cy="1342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RadugaSlideMin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14668" cy="11620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Bookman Old Style" pitchFamily="18" charset="0"/>
              </a:rPr>
              <a:t>I</a:t>
            </a:r>
            <a:r>
              <a:rPr lang="uk-UA" dirty="0" smtClean="0">
                <a:solidFill>
                  <a:srgbClr val="C00000"/>
                </a:solidFill>
                <a:latin typeface="Bookman Old Style" pitchFamily="18" charset="0"/>
              </a:rPr>
              <a:t> етап 2015 – 2016 </a:t>
            </a:r>
            <a:r>
              <a:rPr lang="uk-UA" dirty="0" err="1" smtClean="0">
                <a:solidFill>
                  <a:srgbClr val="C00000"/>
                </a:solidFill>
                <a:latin typeface="Bookman Old Style" pitchFamily="18" charset="0"/>
              </a:rPr>
              <a:t>н.р</a:t>
            </a:r>
            <a:r>
              <a:rPr lang="uk-UA" dirty="0" smtClean="0">
                <a:solidFill>
                  <a:srgbClr val="C00000"/>
                </a:solidFill>
                <a:latin typeface="Bookman Old Style" pitchFamily="18" charset="0"/>
              </a:rPr>
              <a:t>.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2858"/>
          </a:xfrm>
        </p:spPr>
        <p:txBody>
          <a:bodyPr vert="wordArtVert">
            <a:normAutofit/>
          </a:bodyPr>
          <a:lstStyle/>
          <a:p>
            <a:pPr algn="ctr"/>
            <a:r>
              <a:rPr lang="uk-UA" sz="4000" b="1" dirty="0" smtClean="0">
                <a:latin typeface="Bookman Old Style" pitchFamily="18" charset="0"/>
              </a:rPr>
              <a:t>                  </a:t>
            </a:r>
            <a:r>
              <a:rPr lang="uk-UA" sz="4000" b="1" dirty="0" smtClean="0">
                <a:solidFill>
                  <a:srgbClr val="C00000"/>
                </a:solidFill>
                <a:latin typeface="Bookman Old Style" pitchFamily="18" charset="0"/>
              </a:rPr>
              <a:t>підготовчий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C:\Users\Администратор\Desktop\IMG_34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3366">
            <a:off x="3552671" y="367066"/>
            <a:ext cx="1943564" cy="1296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Администратор\Desktop\IMG_35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6736">
            <a:off x="6824030" y="441561"/>
            <a:ext cx="1928826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Администратор\Desktop\IMG_35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500174"/>
            <a:ext cx="2039315" cy="1360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Администратор\Desktop\IMG_355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35395">
            <a:off x="6873719" y="2740973"/>
            <a:ext cx="1826842" cy="1346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Users\Администратор\Desktop\IMG_355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46785">
            <a:off x="3457384" y="2645780"/>
            <a:ext cx="1928826" cy="1401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Users\Администратор\Desktop\IMG_356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3643314"/>
            <a:ext cx="1872616" cy="1248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C:\Users\Администратор\Desktop\IMG_357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098620">
            <a:off x="3368523" y="4804233"/>
            <a:ext cx="1644573" cy="125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D:\Архив фото\семинар\IMG_358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84820">
            <a:off x="6946929" y="4859046"/>
            <a:ext cx="1805737" cy="1204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D:\Архив фото\семинар\IMG_3518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86380" y="5286388"/>
            <a:ext cx="1500198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D:\сад фото 2\24.03.2015\IMG_7727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72132" y="214290"/>
            <a:ext cx="1285884" cy="1080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RadugaSlideMin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Bookman Old Style" pitchFamily="18" charset="0"/>
              </a:rPr>
              <a:t>I</a:t>
            </a:r>
            <a:r>
              <a:rPr lang="uk-UA" dirty="0" smtClean="0">
                <a:solidFill>
                  <a:srgbClr val="C00000"/>
                </a:solidFill>
                <a:latin typeface="Bookman Old Style" pitchFamily="18" charset="0"/>
              </a:rPr>
              <a:t> етап 2015 – 2016 </a:t>
            </a:r>
            <a:r>
              <a:rPr lang="uk-UA" dirty="0" err="1" smtClean="0">
                <a:solidFill>
                  <a:srgbClr val="C00000"/>
                </a:solidFill>
                <a:latin typeface="Bookman Old Style" pitchFamily="18" charset="0"/>
              </a:rPr>
              <a:t>н.р</a:t>
            </a:r>
            <a:r>
              <a:rPr lang="uk-UA" dirty="0" smtClean="0">
                <a:solidFill>
                  <a:srgbClr val="C00000"/>
                </a:solidFill>
                <a:latin typeface="Bookman Old Style" pitchFamily="18" charset="0"/>
              </a:rPr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vert="wordArtVert">
            <a:normAutofit/>
          </a:bodyPr>
          <a:lstStyle/>
          <a:p>
            <a:pPr algn="ctr"/>
            <a:endParaRPr lang="uk-UA" sz="4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Bookman Old Style" pitchFamily="18" charset="0"/>
              </a:rPr>
              <a:t>підготовчий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D:\Архив фото\семинар\IMG_35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57166"/>
            <a:ext cx="1789018" cy="1193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D:\Архив фото\семинар\IMG_359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000108"/>
            <a:ext cx="1640659" cy="1094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D:\Архив фото\семинар\IMG_36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785926"/>
            <a:ext cx="1843203" cy="1229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D:\Архив фото\семинар\IMG_36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3143248"/>
            <a:ext cx="1714512" cy="1352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D:\Архив фото\семинар\IMG_361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2214554"/>
            <a:ext cx="1840763" cy="1370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D:\Архив фото\семинар\IMG_362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3857629"/>
            <a:ext cx="1840763" cy="142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D:\Архив фото\семинар\IMG_3628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4429132"/>
            <a:ext cx="1832053" cy="1454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C:\Users\Администратор\Desktop\Соціаліз. 2-етап\IMG_4037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28" y="5214950"/>
            <a:ext cx="2000264" cy="128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RadugaSlideMin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3008313" cy="11620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Bookman Old Style" pitchFamily="18" charset="0"/>
              </a:rPr>
              <a:t>II</a:t>
            </a:r>
            <a:r>
              <a:rPr lang="uk-UA" dirty="0" smtClean="0">
                <a:solidFill>
                  <a:srgbClr val="C00000"/>
                </a:solidFill>
                <a:latin typeface="Bookman Old Style" pitchFamily="18" charset="0"/>
              </a:rPr>
              <a:t> етап 2016 – 2017 </a:t>
            </a:r>
            <a:r>
              <a:rPr lang="uk-UA" dirty="0" err="1" smtClean="0">
                <a:solidFill>
                  <a:srgbClr val="C00000"/>
                </a:solidFill>
                <a:latin typeface="Bookman Old Style" pitchFamily="18" charset="0"/>
              </a:rPr>
              <a:t>н.р</a:t>
            </a:r>
            <a:r>
              <a:rPr lang="uk-UA" dirty="0" smtClean="0">
                <a:solidFill>
                  <a:srgbClr val="C00000"/>
                </a:solidFill>
                <a:latin typeface="Bookman Old Style" pitchFamily="18" charset="0"/>
              </a:rPr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428736"/>
            <a:ext cx="3008313" cy="4691063"/>
          </a:xfrm>
        </p:spPr>
        <p:txBody>
          <a:bodyPr vert="wordArtVert">
            <a:normAutofit/>
          </a:bodyPr>
          <a:lstStyle/>
          <a:p>
            <a:endParaRPr lang="uk-UA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uk-UA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uk-UA" sz="2000" b="1" dirty="0" smtClean="0">
                <a:solidFill>
                  <a:srgbClr val="C00000"/>
                </a:solidFill>
                <a:latin typeface="Bookman Old Style" pitchFamily="18" charset="0"/>
              </a:rPr>
              <a:t>Організаційно - моделювальний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1071546"/>
            <a:ext cx="614366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00B05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Метою: створення  єдиної системи моніторингу розвитку соціальних </a:t>
            </a:r>
            <a:r>
              <a:rPr lang="uk-UA" b="1" i="1" dirty="0" err="1" smtClean="0">
                <a:solidFill>
                  <a:srgbClr val="00B05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b="1" i="1" dirty="0" smtClean="0">
                <a:solidFill>
                  <a:srgbClr val="00B05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дошкільників сучасного ДНЗ для всіх учасників педагогічного процесу                                ( адміністрація, педагоги, діти, батьки) </a:t>
            </a:r>
          </a:p>
          <a:p>
            <a:pPr algn="ctr"/>
            <a:endParaRPr lang="uk-UA" b="1" i="1" dirty="0" smtClean="0">
              <a:solidFill>
                <a:srgbClr val="00B050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розроблення рекомендацій , спрямованих на самоосвіту, створення можливостей для формування  професійної компетентності у процесі роботи над проблемним питанням; </a:t>
            </a:r>
          </a:p>
          <a:p>
            <a:pPr algn="ctr">
              <a:buFont typeface="Wingdings" pitchFamily="2" charset="2"/>
              <a:buChar char="Ø"/>
            </a:pPr>
            <a:endParaRPr lang="uk-UA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проведення моніторингу результатів щодо розвитку соціальної компетентності дошкільників, педагогів, батьків сучасного дитячого садка.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7" name="Picture 2" descr="C:\Users\Администратор\Desktop\Соціаліз. 2-етап\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000636"/>
            <a:ext cx="2071702" cy="1562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RadugaSlideMin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B050"/>
                </a:solidFill>
                <a:latin typeface="Bookman Old Style" pitchFamily="18" charset="0"/>
              </a:rPr>
              <a:t>Соціальне партнерство </a:t>
            </a:r>
            <a:br>
              <a:rPr lang="uk-UA" sz="2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uk-UA" sz="2800" b="1" dirty="0" smtClean="0">
                <a:solidFill>
                  <a:srgbClr val="00B050"/>
                </a:solidFill>
                <a:latin typeface="Bookman Old Style" pitchFamily="18" charset="0"/>
              </a:rPr>
              <a:t>                                Співпраця взаємодія </a:t>
            </a:r>
            <a:r>
              <a:rPr lang="ru-RU" sz="27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700" b="1" dirty="0" smtClean="0">
                <a:solidFill>
                  <a:srgbClr val="00B050"/>
                </a:solidFill>
                <a:latin typeface="Bookman Old Style" pitchFamily="18" charset="0"/>
              </a:rPr>
              <a:t>      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C:\Users\Администратор\Desktop\image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00042"/>
            <a:ext cx="1571636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Администратор\Desktop\77d76fb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28604"/>
            <a:ext cx="1785950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Выгнутая влево стрелка 7"/>
          <p:cNvSpPr/>
          <p:nvPr/>
        </p:nvSpPr>
        <p:spPr>
          <a:xfrm>
            <a:off x="4000496" y="642918"/>
            <a:ext cx="785818" cy="8572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5143504" y="642918"/>
            <a:ext cx="785818" cy="8572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 descr="D:\Архив фото\Психолог\IMG_40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56854">
            <a:off x="2214546" y="3000372"/>
            <a:ext cx="1785950" cy="1343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D:\Архив фото\Збори 2015\IMG_145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74874">
            <a:off x="6904962" y="3218660"/>
            <a:ext cx="1930445" cy="1248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D:\Архив фото\Батьківські збори Чебурашки 2015\IMG_107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34778">
            <a:off x="6750680" y="4850625"/>
            <a:ext cx="1728781" cy="1300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C:\Users\Администратор\Desktop\Спів.праця батьків+ педагоги\IMG_036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697545">
            <a:off x="2553535" y="4791323"/>
            <a:ext cx="1869663" cy="1359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:\Users\Администратор\Desktop\Спів.праця батьків+ педагоги\Відео\DSC_002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3500438"/>
            <a:ext cx="2214578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D:\Архив фото\Психолог\IMG_40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56854">
            <a:off x="2237667" y="2989628"/>
            <a:ext cx="1785950" cy="1343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RadugaSlideMin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uk-UA" sz="2000" b="1" i="1" u="sng" dirty="0" smtClean="0">
                <a:solidFill>
                  <a:srgbClr val="002060"/>
                </a:solidFill>
                <a:latin typeface="Bookman Old Style" pitchFamily="18" charset="0"/>
              </a:rPr>
              <a:t>Діти раннього віку – наша допомога та турбота</a:t>
            </a:r>
            <a:br>
              <a:rPr lang="uk-UA" sz="2000" b="1" i="1" u="sng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uk-UA" sz="2000" dirty="0" smtClean="0">
                <a:latin typeface="Bookman Old Style" pitchFamily="18" charset="0"/>
              </a:rPr>
              <a:t/>
            </a:r>
            <a:br>
              <a:rPr lang="uk-UA" sz="2000" dirty="0" smtClean="0">
                <a:latin typeface="Bookman Old Style" pitchFamily="18" charset="0"/>
              </a:rPr>
            </a:br>
            <a:r>
              <a:rPr lang="uk-UA" sz="2000" dirty="0" smtClean="0">
                <a:latin typeface="Bookman Old Style" pitchFamily="18" charset="0"/>
              </a:rPr>
              <a:t>“ </a:t>
            </a:r>
            <a:r>
              <a:rPr lang="ru-RU" sz="2800" b="1" dirty="0" err="1" smtClean="0">
                <a:solidFill>
                  <a:srgbClr val="00B050"/>
                </a:solidFill>
                <a:latin typeface="Bookman Old Style" pitchFamily="18" charset="0"/>
              </a:rPr>
              <a:t>Формування</a:t>
            </a:r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Bookman Old Style" pitchFamily="18" charset="0"/>
              </a:rPr>
              <a:t>першої</a:t>
            </a:r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Bookman Old Style" pitchFamily="18" charset="0"/>
              </a:rPr>
              <a:t>сходинки</a:t>
            </a:r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b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800" b="1" dirty="0" err="1" smtClean="0">
                <a:solidFill>
                  <a:srgbClr val="00B050"/>
                </a:solidFill>
                <a:latin typeface="Bookman Old Style" pitchFamily="18" charset="0"/>
              </a:rPr>
              <a:t>соціалізації</a:t>
            </a:r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Bookman Old Style" pitchFamily="18" charset="0"/>
              </a:rPr>
              <a:t>дітей</a:t>
            </a:r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Bookman Old Style" pitchFamily="18" charset="0"/>
              </a:rPr>
              <a:t>раннього</a:t>
            </a:r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Bookman Old Style" pitchFamily="18" charset="0"/>
              </a:rPr>
              <a:t>віку</a:t>
            </a:r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  <a:t> »</a:t>
            </a:r>
            <a:r>
              <a:rPr lang="uk-UA" sz="2000" dirty="0" smtClean="0">
                <a:latin typeface="Bookman Old Style" pitchFamily="18" charset="0"/>
              </a:rPr>
              <a:t/>
            </a:r>
            <a:br>
              <a:rPr lang="uk-UA" sz="2000" dirty="0" smtClean="0">
                <a:latin typeface="Bookman Old Style" pitchFamily="18" charset="0"/>
              </a:rPr>
            </a:br>
            <a:endParaRPr lang="ru-RU" sz="20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G:\102391690_crisistrehle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071942"/>
            <a:ext cx="1785950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G:\thinkstockphotos-1605863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000240"/>
            <a:ext cx="2079820" cy="1525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G:\r2_cs14110.vk.me_2m23d6h5Z1U_9b1bf1b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286256"/>
            <a:ext cx="2077186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G:\mama-s-rebenkom-2-god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2000240"/>
            <a:ext cx="2099682" cy="1688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Администратор\Desktop\ditu (1)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2500306"/>
            <a:ext cx="1857388" cy="1416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Администратор\Desktop\chomu-ditina-postijno-plache-shho-robiti-prichini_3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4143380"/>
            <a:ext cx="2000264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RadugaSlideMin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rgbClr val="00B050"/>
                </a:solidFill>
                <a:latin typeface="Bookman Old Style" pitchFamily="18" charset="0"/>
              </a:rPr>
              <a:t>Емоційне</a:t>
            </a:r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Bookman Old Style" pitchFamily="18" charset="0"/>
              </a:rPr>
              <a:t>благополуччя</a:t>
            </a:r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Bookman Old Style" pitchFamily="18" charset="0"/>
              </a:rPr>
              <a:t>дитини</a:t>
            </a:r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 в </a:t>
            </a:r>
            <a:r>
              <a:rPr lang="ru-RU" sz="2000" b="1" dirty="0" err="1" smtClean="0">
                <a:solidFill>
                  <a:srgbClr val="00B050"/>
                </a:solidFill>
                <a:latin typeface="Bookman Old Style" pitchFamily="18" charset="0"/>
              </a:rPr>
              <a:t>освітньому</a:t>
            </a:r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Bookman Old Style" pitchFamily="18" charset="0"/>
              </a:rPr>
              <a:t>просторі</a:t>
            </a:r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Bookman Old Style" pitchFamily="18" charset="0"/>
              </a:rPr>
              <a:t>дошкільного</a:t>
            </a:r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Bookman Old Style" pitchFamily="18" charset="0"/>
              </a:rPr>
              <a:t>навчального</a:t>
            </a:r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 закладу.</a:t>
            </a:r>
            <a:endParaRPr lang="ru-RU" sz="20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D:\перенос с робочего стола 15.03.2017\План 16-17н.р\Соціаліз. 2-етап\Слайди\280-1-13-63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643182"/>
            <a:ext cx="301177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Архив фото\Гр. Білочка\Білочка 2015\IMG_16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20257">
            <a:off x="285721" y="3429000"/>
            <a:ext cx="200026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Архив фото\Психолог\17.04.15\IMG_87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7261">
            <a:off x="6707188" y="3439602"/>
            <a:ext cx="1886555" cy="143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Архив фото\Психолог\17.04.15\IMG_876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45954">
            <a:off x="5218138" y="5143101"/>
            <a:ext cx="1974232" cy="145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Архив фото\Психолог\Білочка\IMG_607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33611">
            <a:off x="1997144" y="5040325"/>
            <a:ext cx="2232065" cy="142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Архив фото\Психолог\Тиждень психології 2015\IMG_884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725044">
            <a:off x="1571604" y="1357298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Архив фото\Психолог\Чомусики\10.10.2014\IMG_608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3085">
            <a:off x="5981712" y="1457680"/>
            <a:ext cx="2143140" cy="14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Архив фото\Психолог\17.04.15\IMG_87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7261">
            <a:off x="6686675" y="3516822"/>
            <a:ext cx="1886555" cy="143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181</Words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“Успішна соціаізація дітей дошкільного віку як складова іміджу ДНЗ”</vt:lpstr>
      <vt:lpstr>Дошкільний навчальний заклад №7 “Івушка”  в статусі опорного дошкільного закладу</vt:lpstr>
      <vt:lpstr>     Базовий компонент дошкільної освіти нова редакція          Головним завданням реалізації освітньої лінії  “Дитина в соціумі”  - розкрити дитині соціальний світ і допомогти їй здобути соціальний досвід, зрозуміти своє місце у соціумі як активного участника.      Результатом взаємодії дитини з предметним та соціальним світом має стати набуття життєвого досвіду, сформоване відповідальне ставлення до життя, що є основою активної громадянської позиції.   </vt:lpstr>
      <vt:lpstr>I етап 2015 – 2016 н.р.</vt:lpstr>
      <vt:lpstr>I етап 2015 – 2016 н.р.</vt:lpstr>
      <vt:lpstr>II етап 2016 – 2017 н.р.</vt:lpstr>
      <vt:lpstr>Соціальне партнерство                                  Співпраця взаємодія           </vt:lpstr>
      <vt:lpstr>Діти раннього віку – наша допомога та турбота  “ Формування першої сходинки  соціалізації дітей раннього віку » </vt:lpstr>
      <vt:lpstr>Емоційне благополуччя дитини в освітньому просторі дошкільного навчального закладу.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“Успішна соціаізація дітей дошкільного віку як складова іміджу ДНЗ”</dc:title>
  <dc:creator>Администратор</dc:creator>
  <cp:lastModifiedBy>Дмитрий Каленюк</cp:lastModifiedBy>
  <cp:revision>83</cp:revision>
  <dcterms:created xsi:type="dcterms:W3CDTF">2017-05-10T05:21:09Z</dcterms:created>
  <dcterms:modified xsi:type="dcterms:W3CDTF">2017-08-18T09:37:16Z</dcterms:modified>
</cp:coreProperties>
</file>